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4" r:id="rId4"/>
  </p:sldMasterIdLst>
  <p:sldIdLst>
    <p:sldId id="257" r:id="rId5"/>
    <p:sldId id="262" r:id="rId6"/>
    <p:sldId id="264"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19" autoAdjust="0"/>
  </p:normalViewPr>
  <p:slideViewPr>
    <p:cSldViewPr snapToGrid="0">
      <p:cViewPr varScale="1">
        <p:scale>
          <a:sx n="83" d="100"/>
          <a:sy n="83" d="100"/>
        </p:scale>
        <p:origin x="45"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82163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48048699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2008796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61596131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5644415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3095314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1064271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69383464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0096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6/30/2020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406309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9907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726773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44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735766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6/30/2020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057710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6/30/2020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082665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FA2B21-3FCD-4721-B95C-427943F61125}" type="datetime1">
              <a:rPr lang="en-US" smtClean="0"/>
              <a:t>6/30/2020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69173366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hockeynz.co.nz/wp-content/uploads/2020/04/Hockey_NZ_Umpiring_Gbook.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D82A9BC7-EEAF-49AD-B91B-FB498202B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50D7302-2B62-4276-9024-F85BE9EB2ACC}"/>
              </a:ext>
            </a:extLst>
          </p:cNvPr>
          <p:cNvPicPr>
            <a:picLocks noChangeAspect="1"/>
          </p:cNvPicPr>
          <p:nvPr/>
        </p:nvPicPr>
        <p:blipFill rotWithShape="1">
          <a:blip r:embed="rId2"/>
          <a:srcRect l="34274" r="954" b="1"/>
          <a:stretch/>
        </p:blipFill>
        <p:spPr>
          <a:xfrm>
            <a:off x="20" y="10"/>
            <a:ext cx="7497313" cy="6857990"/>
          </a:xfrm>
          <a:prstGeom prst="rect">
            <a:avLst/>
          </a:prstGeom>
        </p:spPr>
      </p:pic>
      <p:sp>
        <p:nvSpPr>
          <p:cNvPr id="50" name="Freeform: Shape 49">
            <a:extLst>
              <a:ext uri="{FF2B5EF4-FFF2-40B4-BE49-F238E27FC236}">
                <a16:creationId xmlns:a16="http://schemas.microsoft.com/office/drawing/2014/main" id="{B4D7A11D-7A08-4A91-B386-CCE5F20E3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265037"/>
            <a:ext cx="5912339" cy="2882670"/>
          </a:xfrm>
          <a:custGeom>
            <a:avLst/>
            <a:gdLst>
              <a:gd name="connsiteX0" fmla="*/ 0 w 5912339"/>
              <a:gd name="connsiteY0" fmla="*/ 0 h 2882670"/>
              <a:gd name="connsiteX1" fmla="*/ 5912339 w 5912339"/>
              <a:gd name="connsiteY1" fmla="*/ 0 h 2882670"/>
              <a:gd name="connsiteX2" fmla="*/ 5055350 w 5912339"/>
              <a:gd name="connsiteY2" fmla="*/ 2882670 h 2882670"/>
              <a:gd name="connsiteX3" fmla="*/ 0 w 5912339"/>
              <a:gd name="connsiteY3" fmla="*/ 2882670 h 2882670"/>
            </a:gdLst>
            <a:ahLst/>
            <a:cxnLst>
              <a:cxn ang="0">
                <a:pos x="connsiteX0" y="connsiteY0"/>
              </a:cxn>
              <a:cxn ang="0">
                <a:pos x="connsiteX1" y="connsiteY1"/>
              </a:cxn>
              <a:cxn ang="0">
                <a:pos x="connsiteX2" y="connsiteY2"/>
              </a:cxn>
              <a:cxn ang="0">
                <a:pos x="connsiteX3" y="connsiteY3"/>
              </a:cxn>
            </a:cxnLst>
            <a:rect l="l" t="t" r="r" b="b"/>
            <a:pathLst>
              <a:path w="5912339" h="2882670">
                <a:moveTo>
                  <a:pt x="0" y="0"/>
                </a:moveTo>
                <a:lnTo>
                  <a:pt x="5912339" y="0"/>
                </a:lnTo>
                <a:lnTo>
                  <a:pt x="5055350" y="2882670"/>
                </a:lnTo>
                <a:lnTo>
                  <a:pt x="0" y="288267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534955" y="2768082"/>
            <a:ext cx="4590661" cy="1256522"/>
          </a:xfrm>
        </p:spPr>
        <p:txBody>
          <a:bodyPr>
            <a:normAutofit fontScale="90000"/>
          </a:bodyPr>
          <a:lstStyle/>
          <a:p>
            <a:pPr algn="l"/>
            <a:r>
              <a:rPr lang="en-US" sz="3200" dirty="0"/>
              <a:t>Central Otago</a:t>
            </a:r>
            <a:br>
              <a:rPr lang="en-US" sz="3200" dirty="0"/>
            </a:br>
            <a:r>
              <a:rPr lang="en-US" sz="3200" dirty="0"/>
              <a:t>Hockey Umpires Briefing 2020</a:t>
            </a:r>
          </a:p>
        </p:txBody>
      </p:sp>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a:extLst>
              <a:ext uri="{28A0092B-C50C-407E-A947-70E740481C1C}">
                <a14:useLocalDpi xmlns:a14="http://schemas.microsoft.com/office/drawing/2010/main" val="0"/>
              </a:ext>
            </a:extLst>
          </a:blip>
          <a:srcRect l="10028" r="12959"/>
          <a:stretch/>
        </p:blipFill>
        <p:spPr>
          <a:xfrm>
            <a:off x="7497333" y="10"/>
            <a:ext cx="4694666" cy="3428990"/>
          </a:xfrm>
          <a:prstGeom prst="rect">
            <a:avLst/>
          </a:prstGeom>
        </p:spPr>
      </p:pic>
      <p:pic>
        <p:nvPicPr>
          <p:cNvPr id="4" name="Picture 3" descr="A person on a court&#10;&#10;Description automatically generated">
            <a:extLst>
              <a:ext uri="{FF2B5EF4-FFF2-40B4-BE49-F238E27FC236}">
                <a16:creationId xmlns:a16="http://schemas.microsoft.com/office/drawing/2014/main" id="{F75F361E-A27F-47F0-AF0C-A1DD0293DFBC}"/>
              </a:ext>
            </a:extLst>
          </p:cNvPr>
          <p:cNvPicPr>
            <a:picLocks noChangeAspect="1"/>
          </p:cNvPicPr>
          <p:nvPr/>
        </p:nvPicPr>
        <p:blipFill rotWithShape="1">
          <a:blip r:embed="rId4"/>
          <a:srcRect l="1407" r="7282" b="2"/>
          <a:stretch/>
        </p:blipFill>
        <p:spPr>
          <a:xfrm>
            <a:off x="7497333" y="3429000"/>
            <a:ext cx="4690872" cy="3429000"/>
          </a:xfrm>
          <a:prstGeom prst="rect">
            <a:avLst/>
          </a:prstGeom>
        </p:spPr>
      </p:pic>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B1306-410F-4FCF-8669-B4BEBD5FB01C}"/>
              </a:ext>
            </a:extLst>
          </p:cNvPr>
          <p:cNvSpPr>
            <a:spLocks noGrp="1"/>
          </p:cNvSpPr>
          <p:nvPr>
            <p:ph type="title"/>
          </p:nvPr>
        </p:nvSpPr>
        <p:spPr>
          <a:xfrm>
            <a:off x="5536734" y="609600"/>
            <a:ext cx="3737268" cy="1320800"/>
          </a:xfrm>
        </p:spPr>
        <p:txBody>
          <a:bodyPr>
            <a:normAutofit/>
          </a:bodyPr>
          <a:lstStyle/>
          <a:p>
            <a:r>
              <a:rPr lang="en-GB" dirty="0"/>
              <a:t>Cooperation with fellow umpire</a:t>
            </a:r>
            <a:endParaRPr lang="en-NZ" dirty="0"/>
          </a:p>
        </p:txBody>
      </p:sp>
      <p:sp>
        <p:nvSpPr>
          <p:cNvPr id="3" name="Content Placeholder 2">
            <a:extLst>
              <a:ext uri="{FF2B5EF4-FFF2-40B4-BE49-F238E27FC236}">
                <a16:creationId xmlns:a16="http://schemas.microsoft.com/office/drawing/2014/main" id="{84D97A35-F6FF-40A3-9C0F-46B87D409FE7}"/>
              </a:ext>
            </a:extLst>
          </p:cNvPr>
          <p:cNvSpPr>
            <a:spLocks noGrp="1"/>
          </p:cNvSpPr>
          <p:nvPr>
            <p:ph idx="1"/>
          </p:nvPr>
        </p:nvSpPr>
        <p:spPr>
          <a:xfrm>
            <a:off x="5209563" y="2160589"/>
            <a:ext cx="4064439" cy="3880773"/>
          </a:xfrm>
        </p:spPr>
        <p:txBody>
          <a:bodyPr>
            <a:normAutofit/>
          </a:bodyPr>
          <a:lstStyle/>
          <a:p>
            <a:pPr>
              <a:lnSpc>
                <a:spcPct val="90000"/>
              </a:lnSpc>
              <a:buFont typeface="Wingdings" panose="05000000000000000000" pitchFamily="2" charset="2"/>
              <a:buChar char="q"/>
            </a:pPr>
            <a:r>
              <a:rPr lang="en-GB" sz="1300"/>
              <a:t>Have a pre game discussion, discuss areas of control, choose ends, control methods etc.</a:t>
            </a:r>
          </a:p>
          <a:p>
            <a:pPr>
              <a:lnSpc>
                <a:spcPct val="90000"/>
              </a:lnSpc>
              <a:buFont typeface="Wingdings" panose="05000000000000000000" pitchFamily="2" charset="2"/>
              <a:buChar char="q"/>
            </a:pPr>
            <a:r>
              <a:rPr lang="en-GB" sz="1300"/>
              <a:t>During the match maintain eye contact regularly with your fellow umpire. Do  not let the gap between you and your partner stretch too far apart.</a:t>
            </a:r>
          </a:p>
          <a:p>
            <a:pPr>
              <a:lnSpc>
                <a:spcPct val="90000"/>
              </a:lnSpc>
              <a:buFont typeface="Wingdings" panose="05000000000000000000" pitchFamily="2" charset="2"/>
              <a:buChar char="q"/>
            </a:pPr>
            <a:r>
              <a:rPr lang="en-GB" sz="1300"/>
              <a:t>It is very important that you only signal when asked for help by your partner. </a:t>
            </a:r>
            <a:r>
              <a:rPr lang="en-GB" sz="1300" b="1" i="1"/>
              <a:t>(your fellow umpire should look up and find you when they are unsure of a decision in their area of control) </a:t>
            </a:r>
            <a:r>
              <a:rPr lang="en-GB" sz="1300"/>
              <a:t>this is when you signal the call and the reason.</a:t>
            </a:r>
          </a:p>
          <a:p>
            <a:pPr>
              <a:lnSpc>
                <a:spcPct val="90000"/>
              </a:lnSpc>
              <a:buFont typeface="Wingdings" panose="05000000000000000000" pitchFamily="2" charset="2"/>
              <a:buChar char="q"/>
            </a:pPr>
            <a:r>
              <a:rPr lang="en-NZ" sz="1300"/>
              <a:t>If you are unsure on a crucial decision do not be afraid to consult your fellow umpire. This is done by calling a stop to time and meeting your partner somewhere around the centre of the distance between you at the time. Ensure that when consulting your fellow umpire that no players are able to hear your discussion.</a:t>
            </a:r>
          </a:p>
        </p:txBody>
      </p:sp>
      <p:pic>
        <p:nvPicPr>
          <p:cNvPr id="4098" name="Picture 2" descr="See the source image">
            <a:extLst>
              <a:ext uri="{FF2B5EF4-FFF2-40B4-BE49-F238E27FC236}">
                <a16:creationId xmlns:a16="http://schemas.microsoft.com/office/drawing/2014/main" id="{65C96C4A-DCDA-4F4C-9772-E9650B6D26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7542"/>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1"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1176587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D5E02-3900-4C68-9FB7-C03E318F59DC}"/>
              </a:ext>
            </a:extLst>
          </p:cNvPr>
          <p:cNvSpPr>
            <a:spLocks noGrp="1"/>
          </p:cNvSpPr>
          <p:nvPr>
            <p:ph type="title"/>
          </p:nvPr>
        </p:nvSpPr>
        <p:spPr>
          <a:xfrm>
            <a:off x="5536734" y="609600"/>
            <a:ext cx="3737268" cy="1320800"/>
          </a:xfrm>
        </p:spPr>
        <p:txBody>
          <a:bodyPr>
            <a:normAutofit/>
          </a:bodyPr>
          <a:lstStyle/>
          <a:p>
            <a:r>
              <a:rPr lang="en-GB" dirty="0"/>
              <a:t>Communication</a:t>
            </a:r>
            <a:endParaRPr lang="en-NZ" dirty="0"/>
          </a:p>
        </p:txBody>
      </p:sp>
      <p:sp>
        <p:nvSpPr>
          <p:cNvPr id="3" name="Content Placeholder 2">
            <a:extLst>
              <a:ext uri="{FF2B5EF4-FFF2-40B4-BE49-F238E27FC236}">
                <a16:creationId xmlns:a16="http://schemas.microsoft.com/office/drawing/2014/main" id="{7BA47AEF-E09A-4EFD-A328-CB84D4958969}"/>
              </a:ext>
            </a:extLst>
          </p:cNvPr>
          <p:cNvSpPr>
            <a:spLocks noGrp="1"/>
          </p:cNvSpPr>
          <p:nvPr>
            <p:ph idx="1"/>
          </p:nvPr>
        </p:nvSpPr>
        <p:spPr>
          <a:xfrm>
            <a:off x="5209563" y="2160589"/>
            <a:ext cx="4064439" cy="3880773"/>
          </a:xfrm>
        </p:spPr>
        <p:txBody>
          <a:bodyPr>
            <a:normAutofit/>
          </a:bodyPr>
          <a:lstStyle/>
          <a:p>
            <a:pPr>
              <a:lnSpc>
                <a:spcPct val="90000"/>
              </a:lnSpc>
              <a:buFont typeface="Wingdings" panose="05000000000000000000" pitchFamily="2" charset="2"/>
              <a:buChar char="q"/>
            </a:pPr>
            <a:r>
              <a:rPr lang="en-GB" sz="1400" dirty="0"/>
              <a:t>Have a good solid sounding sharp whistle.</a:t>
            </a:r>
          </a:p>
          <a:p>
            <a:pPr>
              <a:lnSpc>
                <a:spcPct val="90000"/>
              </a:lnSpc>
              <a:buFont typeface="Wingdings" panose="05000000000000000000" pitchFamily="2" charset="2"/>
              <a:buChar char="q"/>
            </a:pPr>
            <a:r>
              <a:rPr lang="en-GB" sz="1400" dirty="0"/>
              <a:t>The whistle </a:t>
            </a:r>
            <a:r>
              <a:rPr lang="en-GB" sz="1400" b="1" u="sng" dirty="0"/>
              <a:t>must</a:t>
            </a:r>
            <a:r>
              <a:rPr lang="en-GB" sz="1400" dirty="0"/>
              <a:t> be blown </a:t>
            </a:r>
            <a:r>
              <a:rPr lang="en-GB" sz="1400" b="1" u="sng" dirty="0"/>
              <a:t>decisively and loudly enough </a:t>
            </a:r>
            <a:r>
              <a:rPr lang="en-GB" sz="1400" dirty="0"/>
              <a:t>for all involved in the match to be able to hear it. This doesn’t mean long loud whistling at all times!</a:t>
            </a:r>
          </a:p>
          <a:p>
            <a:pPr>
              <a:lnSpc>
                <a:spcPct val="90000"/>
              </a:lnSpc>
              <a:buFont typeface="Wingdings" panose="05000000000000000000" pitchFamily="2" charset="2"/>
              <a:buChar char="q"/>
            </a:pPr>
            <a:r>
              <a:rPr lang="en-GB" sz="1400" dirty="0"/>
              <a:t>Tone is important to ensure the players know what you as the umpire want to happen without the use of words. * obviously small children's grades are an exception</a:t>
            </a:r>
          </a:p>
          <a:p>
            <a:pPr>
              <a:lnSpc>
                <a:spcPct val="90000"/>
              </a:lnSpc>
              <a:buFont typeface="Wingdings" panose="05000000000000000000" pitchFamily="2" charset="2"/>
              <a:buChar char="q"/>
            </a:pPr>
            <a:r>
              <a:rPr lang="en-GB" sz="1400" dirty="0"/>
              <a:t>Reserve loud long and strong whistle blows to communicate when you don’t like what is happening in control situations. i.e. bad tackles / foul play etc</a:t>
            </a:r>
          </a:p>
          <a:p>
            <a:pPr>
              <a:lnSpc>
                <a:spcPct val="90000"/>
              </a:lnSpc>
              <a:buFont typeface="Wingdings" panose="05000000000000000000" pitchFamily="2" charset="2"/>
              <a:buChar char="q"/>
            </a:pPr>
            <a:r>
              <a:rPr lang="en-GB" sz="1400" dirty="0"/>
              <a:t>Do not be afraid to speak to players as the game continues. Particularly around playing advantage.</a:t>
            </a:r>
          </a:p>
          <a:p>
            <a:pPr>
              <a:lnSpc>
                <a:spcPct val="90000"/>
              </a:lnSpc>
              <a:buFont typeface="Wingdings" panose="05000000000000000000" pitchFamily="2" charset="2"/>
              <a:buChar char="q"/>
            </a:pPr>
            <a:endParaRPr lang="en-GB" sz="1400" dirty="0"/>
          </a:p>
          <a:p>
            <a:pPr>
              <a:lnSpc>
                <a:spcPct val="90000"/>
              </a:lnSpc>
              <a:buFont typeface="Wingdings" panose="05000000000000000000" pitchFamily="2" charset="2"/>
              <a:buChar char="q"/>
            </a:pPr>
            <a:endParaRPr lang="en-GB" sz="1400" dirty="0"/>
          </a:p>
          <a:p>
            <a:pPr>
              <a:lnSpc>
                <a:spcPct val="90000"/>
              </a:lnSpc>
              <a:buFont typeface="Wingdings" panose="05000000000000000000" pitchFamily="2" charset="2"/>
              <a:buChar char="q"/>
            </a:pPr>
            <a:endParaRPr lang="en-NZ" sz="1400" dirty="0"/>
          </a:p>
        </p:txBody>
      </p:sp>
      <p:pic>
        <p:nvPicPr>
          <p:cNvPr id="3076" name="Picture 4">
            <a:extLst>
              <a:ext uri="{FF2B5EF4-FFF2-40B4-BE49-F238E27FC236}">
                <a16:creationId xmlns:a16="http://schemas.microsoft.com/office/drawing/2014/main" id="{04FF2AA5-E056-43A4-94A1-10271F8F7A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86" r="31850" b="-2"/>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3" name="Isosceles Triangle 7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6407441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06C23-709F-470F-B3F4-A82AC775FD9C}"/>
              </a:ext>
            </a:extLst>
          </p:cNvPr>
          <p:cNvSpPr>
            <a:spLocks noGrp="1"/>
          </p:cNvSpPr>
          <p:nvPr>
            <p:ph type="title"/>
          </p:nvPr>
        </p:nvSpPr>
        <p:spPr>
          <a:xfrm>
            <a:off x="5536734" y="609600"/>
            <a:ext cx="3737268" cy="1320800"/>
          </a:xfrm>
        </p:spPr>
        <p:txBody>
          <a:bodyPr>
            <a:normAutofit/>
          </a:bodyPr>
          <a:lstStyle/>
          <a:p>
            <a:r>
              <a:rPr lang="en-GB" dirty="0"/>
              <a:t>Signalling</a:t>
            </a:r>
            <a:endParaRPr lang="en-NZ" dirty="0"/>
          </a:p>
        </p:txBody>
      </p:sp>
      <p:sp>
        <p:nvSpPr>
          <p:cNvPr id="3" name="Content Placeholder 2">
            <a:extLst>
              <a:ext uri="{FF2B5EF4-FFF2-40B4-BE49-F238E27FC236}">
                <a16:creationId xmlns:a16="http://schemas.microsoft.com/office/drawing/2014/main" id="{02827A03-0589-4DEA-AF95-9FACAE92C1C7}"/>
              </a:ext>
            </a:extLst>
          </p:cNvPr>
          <p:cNvSpPr>
            <a:spLocks noGrp="1"/>
          </p:cNvSpPr>
          <p:nvPr>
            <p:ph idx="1"/>
          </p:nvPr>
        </p:nvSpPr>
        <p:spPr>
          <a:xfrm>
            <a:off x="5209563" y="2160589"/>
            <a:ext cx="4064439" cy="3880773"/>
          </a:xfrm>
        </p:spPr>
        <p:txBody>
          <a:bodyPr>
            <a:normAutofit/>
          </a:bodyPr>
          <a:lstStyle/>
          <a:p>
            <a:pPr>
              <a:lnSpc>
                <a:spcPct val="90000"/>
              </a:lnSpc>
              <a:buFont typeface="Wingdings" panose="05000000000000000000" pitchFamily="2" charset="2"/>
              <a:buChar char="q"/>
            </a:pPr>
            <a:r>
              <a:rPr lang="en-GB" sz="1300"/>
              <a:t>Signals must be clear and held up long enough to ensure all players and your fellow umpire are aware of decisions.</a:t>
            </a:r>
          </a:p>
          <a:p>
            <a:pPr>
              <a:lnSpc>
                <a:spcPct val="90000"/>
              </a:lnSpc>
              <a:buFont typeface="Wingdings" panose="05000000000000000000" pitchFamily="2" charset="2"/>
              <a:buChar char="q"/>
            </a:pPr>
            <a:r>
              <a:rPr lang="en-GB" sz="1300"/>
              <a:t>Where possible be stationary when giving a signal, if on the run, slow down / stop, signal then continue into position.</a:t>
            </a:r>
          </a:p>
          <a:p>
            <a:pPr>
              <a:lnSpc>
                <a:spcPct val="90000"/>
              </a:lnSpc>
              <a:buFont typeface="Wingdings" panose="05000000000000000000" pitchFamily="2" charset="2"/>
              <a:buChar char="q"/>
            </a:pPr>
            <a:r>
              <a:rPr lang="en-GB" sz="1300"/>
              <a:t>Make positive and clear signals.</a:t>
            </a:r>
          </a:p>
          <a:p>
            <a:pPr>
              <a:lnSpc>
                <a:spcPct val="90000"/>
              </a:lnSpc>
              <a:buFont typeface="Wingdings" panose="05000000000000000000" pitchFamily="2" charset="2"/>
              <a:buChar char="q"/>
            </a:pPr>
            <a:r>
              <a:rPr lang="en-GB" sz="1300"/>
              <a:t>Directional signals must not be made across the body.</a:t>
            </a:r>
          </a:p>
          <a:p>
            <a:pPr>
              <a:lnSpc>
                <a:spcPct val="90000"/>
              </a:lnSpc>
              <a:buFont typeface="Wingdings" panose="05000000000000000000" pitchFamily="2" charset="2"/>
              <a:buChar char="q"/>
            </a:pPr>
            <a:r>
              <a:rPr lang="en-GB" sz="1300"/>
              <a:t>Never turn you back or head on the play or players.</a:t>
            </a:r>
          </a:p>
          <a:p>
            <a:pPr>
              <a:lnSpc>
                <a:spcPct val="90000"/>
              </a:lnSpc>
              <a:buFont typeface="Wingdings" panose="05000000000000000000" pitchFamily="2" charset="2"/>
              <a:buChar char="q"/>
            </a:pPr>
            <a:r>
              <a:rPr lang="en-GB" sz="1300"/>
              <a:t>Sell your decision by signalling the reason for your call (especially when awarding PCs or strokes).</a:t>
            </a:r>
          </a:p>
          <a:p>
            <a:pPr>
              <a:lnSpc>
                <a:spcPct val="90000"/>
              </a:lnSpc>
              <a:buFont typeface="Wingdings" panose="05000000000000000000" pitchFamily="2" charset="2"/>
              <a:buChar char="q"/>
            </a:pPr>
            <a:r>
              <a:rPr lang="en-GB" sz="1300"/>
              <a:t>Do not signal when play is in your fellow umpires area unless asked.</a:t>
            </a:r>
          </a:p>
          <a:p>
            <a:pPr>
              <a:lnSpc>
                <a:spcPct val="90000"/>
              </a:lnSpc>
              <a:buFont typeface="Wingdings" panose="05000000000000000000" pitchFamily="2" charset="2"/>
              <a:buChar char="q"/>
            </a:pPr>
            <a:endParaRPr lang="en-NZ" sz="1300"/>
          </a:p>
        </p:txBody>
      </p:sp>
      <p:pic>
        <p:nvPicPr>
          <p:cNvPr id="5122" name="Picture 2" descr="Image result for USA Field Hockey Umpire">
            <a:extLst>
              <a:ext uri="{FF2B5EF4-FFF2-40B4-BE49-F238E27FC236}">
                <a16:creationId xmlns:a16="http://schemas.microsoft.com/office/drawing/2014/main" id="{C64D7E6C-7153-4BF4-94DC-9F06278D68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65" r="26717" b="2"/>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1"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6106905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D1FA9-D14E-4025-A045-17201BD9B20C}"/>
              </a:ext>
            </a:extLst>
          </p:cNvPr>
          <p:cNvSpPr>
            <a:spLocks noGrp="1"/>
          </p:cNvSpPr>
          <p:nvPr>
            <p:ph type="title"/>
          </p:nvPr>
        </p:nvSpPr>
        <p:spPr>
          <a:xfrm>
            <a:off x="5536734" y="609600"/>
            <a:ext cx="3737268" cy="1320800"/>
          </a:xfrm>
        </p:spPr>
        <p:txBody>
          <a:bodyPr>
            <a:normAutofit/>
          </a:bodyPr>
          <a:lstStyle/>
          <a:p>
            <a:r>
              <a:rPr lang="en-GB" dirty="0"/>
              <a:t>Consistency</a:t>
            </a:r>
            <a:endParaRPr lang="en-NZ" dirty="0"/>
          </a:p>
        </p:txBody>
      </p:sp>
      <p:sp>
        <p:nvSpPr>
          <p:cNvPr id="3" name="Content Placeholder 2">
            <a:extLst>
              <a:ext uri="{FF2B5EF4-FFF2-40B4-BE49-F238E27FC236}">
                <a16:creationId xmlns:a16="http://schemas.microsoft.com/office/drawing/2014/main" id="{C71250B1-47A0-4E92-8F02-27186B41467A}"/>
              </a:ext>
            </a:extLst>
          </p:cNvPr>
          <p:cNvSpPr>
            <a:spLocks noGrp="1"/>
          </p:cNvSpPr>
          <p:nvPr>
            <p:ph idx="1"/>
          </p:nvPr>
        </p:nvSpPr>
        <p:spPr>
          <a:xfrm>
            <a:off x="5209563" y="2160589"/>
            <a:ext cx="4064439" cy="3880773"/>
          </a:xfrm>
        </p:spPr>
        <p:txBody>
          <a:bodyPr>
            <a:normAutofit/>
          </a:bodyPr>
          <a:lstStyle/>
          <a:p>
            <a:pPr>
              <a:lnSpc>
                <a:spcPct val="90000"/>
              </a:lnSpc>
              <a:buFont typeface="Wingdings" panose="05000000000000000000" pitchFamily="2" charset="2"/>
              <a:buChar char="q"/>
            </a:pPr>
            <a:r>
              <a:rPr lang="en-GB" sz="1400"/>
              <a:t>Consistency is a matter of adjusting the mental approach of both umpires to achieve a uniform application of the rules and discipline.</a:t>
            </a:r>
          </a:p>
          <a:p>
            <a:pPr>
              <a:lnSpc>
                <a:spcPct val="90000"/>
              </a:lnSpc>
              <a:buFont typeface="Wingdings" panose="05000000000000000000" pitchFamily="2" charset="2"/>
              <a:buChar char="q"/>
            </a:pPr>
            <a:r>
              <a:rPr lang="en-GB" sz="1400"/>
              <a:t>Being consistent will help maintain the respect of players.</a:t>
            </a:r>
          </a:p>
          <a:p>
            <a:pPr>
              <a:lnSpc>
                <a:spcPct val="90000"/>
              </a:lnSpc>
              <a:buFont typeface="Wingdings" panose="05000000000000000000" pitchFamily="2" charset="2"/>
              <a:buChar char="q"/>
            </a:pPr>
            <a:r>
              <a:rPr lang="en-GB" sz="1400"/>
              <a:t>Try to blow the same as your fellow umpire when ruling on danger and bad tackles / obstruction. Also remember if you blow a rule a certain way in the first half you must blow it the same way in the second.</a:t>
            </a:r>
          </a:p>
          <a:p>
            <a:pPr>
              <a:lnSpc>
                <a:spcPct val="90000"/>
              </a:lnSpc>
              <a:buFont typeface="Wingdings" panose="05000000000000000000" pitchFamily="2" charset="2"/>
              <a:buChar char="q"/>
            </a:pPr>
            <a:r>
              <a:rPr lang="en-GB" sz="1400"/>
              <a:t>Be fair, decisions must be made with a sense of justice and integrity</a:t>
            </a:r>
          </a:p>
          <a:p>
            <a:pPr>
              <a:lnSpc>
                <a:spcPct val="90000"/>
              </a:lnSpc>
              <a:buFont typeface="Wingdings" panose="05000000000000000000" pitchFamily="2" charset="2"/>
              <a:buChar char="q"/>
            </a:pPr>
            <a:r>
              <a:rPr lang="en-GB" sz="1400"/>
              <a:t>Concentration must be maintained at all times; nothing must distract an umpire.</a:t>
            </a:r>
          </a:p>
          <a:p>
            <a:pPr>
              <a:lnSpc>
                <a:spcPct val="90000"/>
              </a:lnSpc>
              <a:buFont typeface="Wingdings" panose="05000000000000000000" pitchFamily="2" charset="2"/>
              <a:buChar char="q"/>
            </a:pPr>
            <a:endParaRPr lang="en-GB" sz="1400"/>
          </a:p>
          <a:p>
            <a:pPr>
              <a:lnSpc>
                <a:spcPct val="90000"/>
              </a:lnSpc>
            </a:pPr>
            <a:endParaRPr lang="en-NZ" sz="1400"/>
          </a:p>
        </p:txBody>
      </p:sp>
      <p:pic>
        <p:nvPicPr>
          <p:cNvPr id="6146" name="Picture 2" descr="See the source image">
            <a:extLst>
              <a:ext uri="{FF2B5EF4-FFF2-40B4-BE49-F238E27FC236}">
                <a16:creationId xmlns:a16="http://schemas.microsoft.com/office/drawing/2014/main" id="{579DEC48-1ECE-4C8D-BDE9-9DB889AF41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050" r="34484" b="1"/>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1"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7784050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B50CD-4B18-4C8B-A215-BFCD742B89D1}"/>
              </a:ext>
            </a:extLst>
          </p:cNvPr>
          <p:cNvSpPr>
            <a:spLocks noGrp="1"/>
          </p:cNvSpPr>
          <p:nvPr>
            <p:ph type="title"/>
          </p:nvPr>
        </p:nvSpPr>
        <p:spPr>
          <a:xfrm>
            <a:off x="5536734" y="609600"/>
            <a:ext cx="3737268" cy="1320800"/>
          </a:xfrm>
        </p:spPr>
        <p:txBody>
          <a:bodyPr>
            <a:normAutofit/>
          </a:bodyPr>
          <a:lstStyle/>
          <a:p>
            <a:r>
              <a:rPr lang="en-GB" dirty="0"/>
              <a:t>Control</a:t>
            </a:r>
            <a:endParaRPr lang="en-NZ" dirty="0"/>
          </a:p>
        </p:txBody>
      </p:sp>
      <p:sp>
        <p:nvSpPr>
          <p:cNvPr id="3" name="Content Placeholder 2">
            <a:extLst>
              <a:ext uri="{FF2B5EF4-FFF2-40B4-BE49-F238E27FC236}">
                <a16:creationId xmlns:a16="http://schemas.microsoft.com/office/drawing/2014/main" id="{4A4E25BA-9C99-4568-B784-DB242413E237}"/>
              </a:ext>
            </a:extLst>
          </p:cNvPr>
          <p:cNvSpPr>
            <a:spLocks noGrp="1"/>
          </p:cNvSpPr>
          <p:nvPr>
            <p:ph idx="1"/>
          </p:nvPr>
        </p:nvSpPr>
        <p:spPr>
          <a:xfrm>
            <a:off x="5209563" y="2160589"/>
            <a:ext cx="4064439" cy="3880773"/>
          </a:xfrm>
        </p:spPr>
        <p:txBody>
          <a:bodyPr>
            <a:normAutofit lnSpcReduction="10000"/>
          </a:bodyPr>
          <a:lstStyle/>
          <a:p>
            <a:pPr>
              <a:lnSpc>
                <a:spcPct val="90000"/>
              </a:lnSpc>
              <a:buFont typeface="Wingdings" panose="05000000000000000000" pitchFamily="2" charset="2"/>
              <a:buChar char="q"/>
            </a:pPr>
            <a:r>
              <a:rPr lang="en-GB" sz="1300" dirty="0"/>
              <a:t>Most control problems can be broken down to – Player to player, which is normally physical and player to umpire which is generally verbal.</a:t>
            </a:r>
          </a:p>
          <a:p>
            <a:pPr>
              <a:lnSpc>
                <a:spcPct val="90000"/>
              </a:lnSpc>
              <a:buFont typeface="Wingdings" panose="05000000000000000000" pitchFamily="2" charset="2"/>
              <a:buChar char="q"/>
            </a:pPr>
            <a:r>
              <a:rPr lang="en-GB" sz="1300" dirty="0"/>
              <a:t>Control is achieved not exclusively through the use of warnings and suspensions. In all control situations the whistle MUST be the first action, it can also be achieved through:</a:t>
            </a:r>
          </a:p>
          <a:p>
            <a:pPr lvl="1">
              <a:lnSpc>
                <a:spcPct val="90000"/>
              </a:lnSpc>
              <a:buFont typeface="Wingdings" panose="05000000000000000000" pitchFamily="2" charset="2"/>
              <a:buChar char="q"/>
            </a:pPr>
            <a:r>
              <a:rPr lang="en-GB" sz="1300" dirty="0"/>
              <a:t>Displaying the correct attitude to the game and its participants</a:t>
            </a:r>
          </a:p>
          <a:p>
            <a:pPr lvl="1">
              <a:lnSpc>
                <a:spcPct val="90000"/>
              </a:lnSpc>
              <a:buFont typeface="Wingdings" panose="05000000000000000000" pitchFamily="2" charset="2"/>
              <a:buChar char="q"/>
            </a:pPr>
            <a:r>
              <a:rPr lang="en-GB" sz="1300" dirty="0"/>
              <a:t>Clear whistling, signalling and communication, decisions must be made promptly, positively, clearly and consistently.</a:t>
            </a:r>
          </a:p>
          <a:p>
            <a:pPr lvl="1">
              <a:lnSpc>
                <a:spcPct val="90000"/>
              </a:lnSpc>
              <a:buFont typeface="Wingdings" panose="05000000000000000000" pitchFamily="2" charset="2"/>
              <a:buChar char="q"/>
            </a:pPr>
            <a:r>
              <a:rPr lang="en-GB" sz="1300" dirty="0"/>
              <a:t>Correct use of penalties, including cards</a:t>
            </a:r>
          </a:p>
          <a:p>
            <a:pPr lvl="1">
              <a:lnSpc>
                <a:spcPct val="90000"/>
              </a:lnSpc>
              <a:buFont typeface="Wingdings" panose="05000000000000000000" pitchFamily="2" charset="2"/>
              <a:buChar char="q"/>
            </a:pPr>
            <a:r>
              <a:rPr lang="en-GB" sz="1300" dirty="0"/>
              <a:t>Allowing the game to flow</a:t>
            </a:r>
          </a:p>
          <a:p>
            <a:pPr lvl="1">
              <a:lnSpc>
                <a:spcPct val="90000"/>
              </a:lnSpc>
              <a:buFont typeface="Wingdings" panose="05000000000000000000" pitchFamily="2" charset="2"/>
              <a:buChar char="q"/>
            </a:pPr>
            <a:r>
              <a:rPr lang="en-GB" sz="1300" dirty="0"/>
              <a:t>Ensure you maintain the 5m distance at all times</a:t>
            </a:r>
          </a:p>
          <a:p>
            <a:pPr lvl="1">
              <a:lnSpc>
                <a:spcPct val="90000"/>
              </a:lnSpc>
              <a:buFont typeface="Wingdings" panose="05000000000000000000" pitchFamily="2" charset="2"/>
              <a:buChar char="q"/>
            </a:pPr>
            <a:r>
              <a:rPr lang="en-GB" sz="1300" dirty="0"/>
              <a:t>Effective communication </a:t>
            </a:r>
          </a:p>
          <a:p>
            <a:pPr marL="457200" lvl="1" indent="0">
              <a:lnSpc>
                <a:spcPct val="90000"/>
              </a:lnSpc>
              <a:buNone/>
            </a:pPr>
            <a:endParaRPr lang="en-NZ" sz="1300" dirty="0"/>
          </a:p>
        </p:txBody>
      </p:sp>
      <p:pic>
        <p:nvPicPr>
          <p:cNvPr id="4" name="Picture 3">
            <a:extLst>
              <a:ext uri="{FF2B5EF4-FFF2-40B4-BE49-F238E27FC236}">
                <a16:creationId xmlns:a16="http://schemas.microsoft.com/office/drawing/2014/main" id="{15AD5073-D832-4112-8CF5-CFDDE3733B15}"/>
              </a:ext>
            </a:extLst>
          </p:cNvPr>
          <p:cNvPicPr>
            <a:picLocks noChangeAspect="1"/>
          </p:cNvPicPr>
          <p:nvPr/>
        </p:nvPicPr>
        <p:blipFill rotWithShape="1">
          <a:blip r:embed="rId2"/>
          <a:srcRect l="7378" r="4837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1477652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A6D7-5BC9-4D1F-83D9-C50077C3CAAF}"/>
              </a:ext>
            </a:extLst>
          </p:cNvPr>
          <p:cNvSpPr>
            <a:spLocks noGrp="1"/>
          </p:cNvSpPr>
          <p:nvPr>
            <p:ph type="title"/>
          </p:nvPr>
        </p:nvSpPr>
        <p:spPr>
          <a:xfrm>
            <a:off x="5536734" y="609600"/>
            <a:ext cx="3737268" cy="1320800"/>
          </a:xfrm>
        </p:spPr>
        <p:txBody>
          <a:bodyPr>
            <a:normAutofit/>
          </a:bodyPr>
          <a:lstStyle/>
          <a:p>
            <a:r>
              <a:rPr lang="en-GB" sz="3300"/>
              <a:t>Control – trouble from the side-line</a:t>
            </a:r>
            <a:endParaRPr lang="en-NZ" sz="3300"/>
          </a:p>
        </p:txBody>
      </p:sp>
      <p:sp>
        <p:nvSpPr>
          <p:cNvPr id="3" name="Content Placeholder 2">
            <a:extLst>
              <a:ext uri="{FF2B5EF4-FFF2-40B4-BE49-F238E27FC236}">
                <a16:creationId xmlns:a16="http://schemas.microsoft.com/office/drawing/2014/main" id="{FC71318A-8E71-4C49-964A-DFDA2E3EE2D9}"/>
              </a:ext>
            </a:extLst>
          </p:cNvPr>
          <p:cNvSpPr>
            <a:spLocks noGrp="1"/>
          </p:cNvSpPr>
          <p:nvPr>
            <p:ph idx="1"/>
          </p:nvPr>
        </p:nvSpPr>
        <p:spPr>
          <a:xfrm>
            <a:off x="5209563" y="2160589"/>
            <a:ext cx="4064439" cy="3880773"/>
          </a:xfrm>
        </p:spPr>
        <p:txBody>
          <a:bodyPr>
            <a:normAutofit/>
          </a:bodyPr>
          <a:lstStyle/>
          <a:p>
            <a:pPr>
              <a:lnSpc>
                <a:spcPct val="90000"/>
              </a:lnSpc>
              <a:buFont typeface="Wingdings" panose="05000000000000000000" pitchFamily="2" charset="2"/>
              <a:buChar char="q"/>
            </a:pPr>
            <a:r>
              <a:rPr lang="en-GB" sz="1500" dirty="0"/>
              <a:t>If you have trouble with side-line spectators, players on the bench, coaches or managers. Stop the game and in the first instance…</a:t>
            </a:r>
          </a:p>
          <a:p>
            <a:pPr lvl="1">
              <a:lnSpc>
                <a:spcPct val="90000"/>
              </a:lnSpc>
              <a:buFont typeface="Wingdings" panose="05000000000000000000" pitchFamily="2" charset="2"/>
              <a:buChar char="q"/>
            </a:pPr>
            <a:r>
              <a:rPr lang="en-GB" sz="1300" dirty="0"/>
              <a:t>Senior club games - call the captain over and warn them verbally, ask them to go over and speak to the offenders and request that they stop immediately. </a:t>
            </a:r>
          </a:p>
          <a:p>
            <a:pPr lvl="1">
              <a:lnSpc>
                <a:spcPct val="90000"/>
              </a:lnSpc>
              <a:buFont typeface="Wingdings" panose="05000000000000000000" pitchFamily="2" charset="2"/>
              <a:buChar char="q"/>
            </a:pPr>
            <a:r>
              <a:rPr lang="en-GB" sz="1300" dirty="0" err="1"/>
              <a:t>Qwik</a:t>
            </a:r>
            <a:r>
              <a:rPr lang="en-GB" sz="1300" dirty="0"/>
              <a:t> sticks – Stop the game and speak with your mentor.</a:t>
            </a:r>
          </a:p>
          <a:p>
            <a:pPr>
              <a:lnSpc>
                <a:spcPct val="90000"/>
              </a:lnSpc>
              <a:buFont typeface="Wingdings" panose="05000000000000000000" pitchFamily="2" charset="2"/>
              <a:buChar char="q"/>
            </a:pPr>
            <a:r>
              <a:rPr lang="en-GB" sz="1500" dirty="0"/>
              <a:t>If it does not stop you have the right to ask the offenders to leave the premises.</a:t>
            </a:r>
          </a:p>
          <a:p>
            <a:pPr>
              <a:lnSpc>
                <a:spcPct val="90000"/>
              </a:lnSpc>
              <a:buFont typeface="Wingdings" panose="05000000000000000000" pitchFamily="2" charset="2"/>
              <a:buChar char="q"/>
            </a:pPr>
            <a:r>
              <a:rPr lang="en-GB" sz="1500" dirty="0"/>
              <a:t>If this happens, you will need to report it in writing to the COHA explaining what they were doing, who it was and what team they belong to. </a:t>
            </a:r>
          </a:p>
          <a:p>
            <a:pPr>
              <a:lnSpc>
                <a:spcPct val="90000"/>
              </a:lnSpc>
              <a:buFont typeface="Wingdings" panose="05000000000000000000" pitchFamily="2" charset="2"/>
              <a:buChar char="q"/>
            </a:pPr>
            <a:endParaRPr lang="en-NZ" sz="1500" dirty="0"/>
          </a:p>
        </p:txBody>
      </p:sp>
      <p:pic>
        <p:nvPicPr>
          <p:cNvPr id="4" name="Picture 3">
            <a:extLst>
              <a:ext uri="{FF2B5EF4-FFF2-40B4-BE49-F238E27FC236}">
                <a16:creationId xmlns:a16="http://schemas.microsoft.com/office/drawing/2014/main" id="{E906779A-A9B7-4A8E-955D-70A50A3587E1}"/>
              </a:ext>
            </a:extLst>
          </p:cNvPr>
          <p:cNvPicPr>
            <a:picLocks noChangeAspect="1"/>
          </p:cNvPicPr>
          <p:nvPr/>
        </p:nvPicPr>
        <p:blipFill rotWithShape="1">
          <a:blip r:embed="rId2"/>
          <a:srcRect l="5342" r="36839"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5491773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Shape 37">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C678FD-8419-448D-BE7F-56F4243988F9}"/>
              </a:ext>
            </a:extLst>
          </p:cNvPr>
          <p:cNvSpPr>
            <a:spLocks noGrp="1"/>
          </p:cNvSpPr>
          <p:nvPr>
            <p:ph type="title"/>
          </p:nvPr>
        </p:nvSpPr>
        <p:spPr>
          <a:xfrm>
            <a:off x="4419136" y="1020871"/>
            <a:ext cx="6960759" cy="2849671"/>
          </a:xfrm>
        </p:spPr>
        <p:txBody>
          <a:bodyPr vert="horz" lIns="91440" tIns="45720" rIns="91440" bIns="45720" rtlCol="0" anchor="b">
            <a:normAutofit/>
          </a:bodyPr>
          <a:lstStyle/>
          <a:p>
            <a:r>
              <a:rPr lang="en-US" sz="6000" dirty="0">
                <a:solidFill>
                  <a:srgbClr val="FFFFFF"/>
                </a:solidFill>
              </a:rPr>
              <a:t>Rule review + Q &amp; A</a:t>
            </a:r>
          </a:p>
        </p:txBody>
      </p:sp>
      <p:sp>
        <p:nvSpPr>
          <p:cNvPr id="5" name="Content Placeholder 4">
            <a:extLst>
              <a:ext uri="{FF2B5EF4-FFF2-40B4-BE49-F238E27FC236}">
                <a16:creationId xmlns:a16="http://schemas.microsoft.com/office/drawing/2014/main" id="{796A009D-E4B2-4401-86A6-99A76CE007CE}"/>
              </a:ext>
            </a:extLst>
          </p:cNvPr>
          <p:cNvSpPr>
            <a:spLocks noGrp="1"/>
          </p:cNvSpPr>
          <p:nvPr>
            <p:ph idx="1"/>
          </p:nvPr>
        </p:nvSpPr>
        <p:spPr>
          <a:xfrm>
            <a:off x="4548104" y="3962088"/>
            <a:ext cx="6112077" cy="1186108"/>
          </a:xfrm>
        </p:spPr>
        <p:txBody>
          <a:bodyPr vert="horz" lIns="91440" tIns="45720" rIns="91440" bIns="45720" rtlCol="0" anchor="t">
            <a:normAutofit fontScale="47500" lnSpcReduction="20000"/>
          </a:bodyPr>
          <a:lstStyle/>
          <a:p>
            <a:pPr marL="0" indent="0">
              <a:buNone/>
            </a:pPr>
            <a:r>
              <a:rPr lang="en-US" sz="2900" dirty="0">
                <a:solidFill>
                  <a:srgbClr val="FFFFFF">
                    <a:alpha val="70000"/>
                  </a:srgbClr>
                </a:solidFill>
              </a:rPr>
              <a:t>Take pride in what you do, remember respect for an umpire is created off the field as well as on.</a:t>
            </a:r>
          </a:p>
          <a:p>
            <a:pPr marL="0" indent="0">
              <a:buNone/>
            </a:pPr>
            <a:endParaRPr lang="en-US" dirty="0">
              <a:solidFill>
                <a:srgbClr val="FFFFFF">
                  <a:alpha val="70000"/>
                </a:srgbClr>
              </a:solidFill>
            </a:endParaRPr>
          </a:p>
          <a:p>
            <a:pPr marL="0" indent="0">
              <a:buNone/>
            </a:pPr>
            <a:endParaRPr lang="en-US" dirty="0">
              <a:solidFill>
                <a:srgbClr val="FFFFFF">
                  <a:alpha val="70000"/>
                </a:srgbClr>
              </a:solidFill>
            </a:endParaRPr>
          </a:p>
          <a:p>
            <a:pPr marL="0" indent="0">
              <a:buNone/>
            </a:pPr>
            <a:r>
              <a:rPr lang="en-NZ" sz="2300" dirty="0">
                <a:solidFill>
                  <a:schemeClr val="bg1"/>
                </a:solidFill>
                <a:hlinkClick r:id="rId2">
                  <a:extLst>
                    <a:ext uri="{A12FA001-AC4F-418D-AE19-62706E023703}">
                      <ahyp:hlinkClr xmlns:ahyp="http://schemas.microsoft.com/office/drawing/2018/hyperlinkcolor" val="tx"/>
                    </a:ext>
                  </a:extLst>
                </a:hlinkClick>
              </a:rPr>
              <a:t>http://hockeynz.co.nz/wp-content/uploads/2020/04/Hockey_NZ_Umpiring_Gbook.pdf</a:t>
            </a:r>
            <a:endParaRPr lang="en-US" sz="2300" dirty="0">
              <a:solidFill>
                <a:schemeClr val="bg1"/>
              </a:solidFill>
            </a:endParaRPr>
          </a:p>
        </p:txBody>
      </p:sp>
      <p:sp>
        <p:nvSpPr>
          <p:cNvPr id="40" name="Isosceles Triangle 39">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381575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C6B36217-6309-4ADA-AF4A-BD49B56082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91" t="15905" b="13318"/>
          <a:stretch/>
        </p:blipFill>
        <p:spPr bwMode="auto">
          <a:xfrm>
            <a:off x="88839" y="8477"/>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Isosceles Triangle 70">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Parallelogram 72">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4523731-B4D3-4B55-B144-113E9BEED5F1}"/>
              </a:ext>
            </a:extLst>
          </p:cNvPr>
          <p:cNvSpPr>
            <a:spLocks noGrp="1"/>
          </p:cNvSpPr>
          <p:nvPr>
            <p:ph type="ctrTitle"/>
          </p:nvPr>
        </p:nvSpPr>
        <p:spPr>
          <a:xfrm>
            <a:off x="4796287" y="391064"/>
            <a:ext cx="4229695" cy="649857"/>
          </a:xfrm>
        </p:spPr>
        <p:txBody>
          <a:bodyPr vert="horz" lIns="91440" tIns="45720" rIns="91440" bIns="45720" rtlCol="0">
            <a:normAutofit fontScale="90000"/>
          </a:bodyPr>
          <a:lstStyle/>
          <a:p>
            <a:pPr algn="ctr"/>
            <a:r>
              <a:rPr lang="en-US" dirty="0"/>
              <a:t>Welcome</a:t>
            </a:r>
          </a:p>
        </p:txBody>
      </p:sp>
      <p:sp>
        <p:nvSpPr>
          <p:cNvPr id="6" name="Subtitle 5">
            <a:extLst>
              <a:ext uri="{FF2B5EF4-FFF2-40B4-BE49-F238E27FC236}">
                <a16:creationId xmlns:a16="http://schemas.microsoft.com/office/drawing/2014/main" id="{2BAC44CB-033D-4CFF-ADE7-67F4873D975D}"/>
              </a:ext>
            </a:extLst>
          </p:cNvPr>
          <p:cNvSpPr>
            <a:spLocks noGrp="1"/>
          </p:cNvSpPr>
          <p:nvPr>
            <p:ph type="subTitle" idx="1"/>
          </p:nvPr>
        </p:nvSpPr>
        <p:spPr>
          <a:xfrm>
            <a:off x="4583323" y="1880558"/>
            <a:ext cx="4974746" cy="1800855"/>
          </a:xfrm>
        </p:spPr>
        <p:txBody>
          <a:bodyPr>
            <a:normAutofit fontScale="25000" lnSpcReduction="20000"/>
          </a:bodyPr>
          <a:lstStyle/>
          <a:p>
            <a:pPr algn="ctr"/>
            <a:r>
              <a:rPr lang="en-GB" sz="7200" dirty="0">
                <a:solidFill>
                  <a:schemeClr val="bg1"/>
                </a:solidFill>
              </a:rPr>
              <a:t>Umpire development, coaching and mentoring</a:t>
            </a:r>
          </a:p>
          <a:p>
            <a:pPr algn="ctr"/>
            <a:endParaRPr lang="en-GB" sz="6400" dirty="0">
              <a:solidFill>
                <a:schemeClr val="bg1"/>
              </a:solidFill>
            </a:endParaRPr>
          </a:p>
          <a:p>
            <a:pPr algn="ctr"/>
            <a:endParaRPr lang="en-GB" sz="6400" dirty="0">
              <a:solidFill>
                <a:schemeClr val="bg1"/>
              </a:solidFill>
            </a:endParaRPr>
          </a:p>
          <a:p>
            <a:pPr algn="ctr"/>
            <a:r>
              <a:rPr lang="en-GB" sz="11200" dirty="0">
                <a:solidFill>
                  <a:schemeClr val="bg1"/>
                </a:solidFill>
              </a:rPr>
              <a:t>NZ HOCKEY umpiring pillars</a:t>
            </a:r>
          </a:p>
          <a:p>
            <a:pPr algn="ctr"/>
            <a:r>
              <a:rPr lang="en-GB" sz="11200" dirty="0">
                <a:solidFill>
                  <a:schemeClr val="bg1"/>
                </a:solidFill>
              </a:rPr>
              <a:t>FUN		FAIR		SAFE</a:t>
            </a:r>
          </a:p>
          <a:p>
            <a:pPr algn="ctr"/>
            <a:endParaRPr lang="en-GB" sz="6400" dirty="0">
              <a:solidFill>
                <a:schemeClr val="bg1"/>
              </a:solidFill>
            </a:endParaRPr>
          </a:p>
          <a:p>
            <a:pPr algn="ctr"/>
            <a:endParaRPr lang="en-GB" sz="6400" dirty="0">
              <a:solidFill>
                <a:schemeClr val="bg1"/>
              </a:solidFill>
            </a:endParaRPr>
          </a:p>
          <a:p>
            <a:pPr algn="l"/>
            <a:r>
              <a:rPr lang="en-GB" sz="8000" dirty="0">
                <a:solidFill>
                  <a:schemeClr val="bg1"/>
                </a:solidFill>
              </a:rPr>
              <a:t>Without umpires, competitive hockey simply wouldn’t work. Umpires are crucial figures on the hockey turf and each year they officiate thousands of games at all levels of the sport throughout the country.</a:t>
            </a:r>
          </a:p>
          <a:p>
            <a:pPr algn="l"/>
            <a:endParaRPr lang="en-NZ" dirty="0">
              <a:solidFill>
                <a:schemeClr val="bg1"/>
              </a:solidFill>
            </a:endParaRPr>
          </a:p>
        </p:txBody>
      </p:sp>
      <p:sp>
        <p:nvSpPr>
          <p:cNvPr id="85"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90">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82384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82E53-A456-403A-B006-3066DD9E4998}"/>
              </a:ext>
            </a:extLst>
          </p:cNvPr>
          <p:cNvSpPr>
            <a:spLocks noGrp="1"/>
          </p:cNvSpPr>
          <p:nvPr>
            <p:ph type="title"/>
          </p:nvPr>
        </p:nvSpPr>
        <p:spPr>
          <a:xfrm>
            <a:off x="5536734" y="609600"/>
            <a:ext cx="3737268" cy="1320800"/>
          </a:xfrm>
        </p:spPr>
        <p:txBody>
          <a:bodyPr>
            <a:normAutofit/>
          </a:bodyPr>
          <a:lstStyle/>
          <a:p>
            <a:r>
              <a:rPr lang="en-GB" dirty="0"/>
              <a:t>Agenda</a:t>
            </a:r>
            <a:endParaRPr lang="en-NZ" dirty="0"/>
          </a:p>
        </p:txBody>
      </p:sp>
      <p:sp>
        <p:nvSpPr>
          <p:cNvPr id="3" name="Content Placeholder 2">
            <a:extLst>
              <a:ext uri="{FF2B5EF4-FFF2-40B4-BE49-F238E27FC236}">
                <a16:creationId xmlns:a16="http://schemas.microsoft.com/office/drawing/2014/main" id="{CFDB8C5D-786A-49A7-A6B9-C4690C37D558}"/>
              </a:ext>
            </a:extLst>
          </p:cNvPr>
          <p:cNvSpPr>
            <a:spLocks noGrp="1"/>
          </p:cNvSpPr>
          <p:nvPr>
            <p:ph idx="1"/>
          </p:nvPr>
        </p:nvSpPr>
        <p:spPr>
          <a:xfrm>
            <a:off x="5209563" y="2160589"/>
            <a:ext cx="4064439" cy="3880773"/>
          </a:xfrm>
        </p:spPr>
        <p:txBody>
          <a:bodyPr>
            <a:normAutofit/>
          </a:bodyPr>
          <a:lstStyle/>
          <a:p>
            <a:r>
              <a:rPr lang="en-GB" dirty="0"/>
              <a:t>Role of an umpire in hockey</a:t>
            </a:r>
          </a:p>
          <a:p>
            <a:r>
              <a:rPr lang="en-GB" dirty="0"/>
              <a:t>Objectives to being a good umpire</a:t>
            </a:r>
          </a:p>
          <a:p>
            <a:r>
              <a:rPr lang="en-GB" dirty="0"/>
              <a:t>Attitude &amp; preparation</a:t>
            </a:r>
          </a:p>
          <a:p>
            <a:r>
              <a:rPr lang="en-GB" dirty="0"/>
              <a:t>Positioning and area of control</a:t>
            </a:r>
          </a:p>
          <a:p>
            <a:r>
              <a:rPr lang="en-GB" dirty="0"/>
              <a:t>Cooperation with fellow umpire</a:t>
            </a:r>
          </a:p>
          <a:p>
            <a:r>
              <a:rPr lang="en-GB" dirty="0"/>
              <a:t>Communication &amp; Signalling</a:t>
            </a:r>
          </a:p>
          <a:p>
            <a:r>
              <a:rPr lang="en-GB" dirty="0"/>
              <a:t>Consistency &amp; Control</a:t>
            </a:r>
          </a:p>
          <a:p>
            <a:r>
              <a:rPr lang="en-GB" dirty="0"/>
              <a:t>Rules review Q &amp; A</a:t>
            </a:r>
          </a:p>
          <a:p>
            <a:pPr marL="0" indent="0">
              <a:buNone/>
            </a:pPr>
            <a:r>
              <a:rPr lang="en-NZ" dirty="0"/>
              <a:t>											Approximately 1 hour </a:t>
            </a:r>
            <a:r>
              <a:rPr lang="en-NZ" dirty="0">
                <a:sym typeface="Wingdings" panose="05000000000000000000" pitchFamily="2" charset="2"/>
              </a:rPr>
              <a:t></a:t>
            </a:r>
            <a:endParaRPr lang="en-NZ" dirty="0"/>
          </a:p>
        </p:txBody>
      </p:sp>
      <p:pic>
        <p:nvPicPr>
          <p:cNvPr id="4" name="Picture 3">
            <a:extLst>
              <a:ext uri="{FF2B5EF4-FFF2-40B4-BE49-F238E27FC236}">
                <a16:creationId xmlns:a16="http://schemas.microsoft.com/office/drawing/2014/main" id="{4E037D09-34A5-4710-B8F4-3FFBB40DEB86}"/>
              </a:ext>
            </a:extLst>
          </p:cNvPr>
          <p:cNvPicPr>
            <a:picLocks noChangeAspect="1"/>
          </p:cNvPicPr>
          <p:nvPr/>
        </p:nvPicPr>
        <p:blipFill rotWithShape="1">
          <a:blip r:embed="rId2"/>
          <a:srcRect l="1049"/>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4" name="Isosceles Triangle 1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6046637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2C12B-99B6-4447-B93C-315101360D21}"/>
              </a:ext>
            </a:extLst>
          </p:cNvPr>
          <p:cNvSpPr>
            <a:spLocks noGrp="1"/>
          </p:cNvSpPr>
          <p:nvPr>
            <p:ph type="title"/>
          </p:nvPr>
        </p:nvSpPr>
        <p:spPr>
          <a:xfrm>
            <a:off x="5536734" y="609600"/>
            <a:ext cx="3737268" cy="1320800"/>
          </a:xfrm>
        </p:spPr>
        <p:txBody>
          <a:bodyPr>
            <a:normAutofit/>
          </a:bodyPr>
          <a:lstStyle/>
          <a:p>
            <a:r>
              <a:rPr lang="en-GB" dirty="0"/>
              <a:t>The Role of an umpire in hockey</a:t>
            </a:r>
            <a:endParaRPr lang="en-NZ" dirty="0"/>
          </a:p>
        </p:txBody>
      </p:sp>
      <p:sp>
        <p:nvSpPr>
          <p:cNvPr id="3" name="Content Placeholder 2">
            <a:extLst>
              <a:ext uri="{FF2B5EF4-FFF2-40B4-BE49-F238E27FC236}">
                <a16:creationId xmlns:a16="http://schemas.microsoft.com/office/drawing/2014/main" id="{62CC3090-E0DC-4898-8FF3-5CFFB4D488C2}"/>
              </a:ext>
            </a:extLst>
          </p:cNvPr>
          <p:cNvSpPr>
            <a:spLocks noGrp="1"/>
          </p:cNvSpPr>
          <p:nvPr>
            <p:ph idx="1"/>
          </p:nvPr>
        </p:nvSpPr>
        <p:spPr>
          <a:xfrm>
            <a:off x="5209563" y="2160589"/>
            <a:ext cx="4064439" cy="3880773"/>
          </a:xfrm>
        </p:spPr>
        <p:txBody>
          <a:bodyPr>
            <a:normAutofit fontScale="92500" lnSpcReduction="10000"/>
          </a:bodyPr>
          <a:lstStyle/>
          <a:p>
            <a:pPr>
              <a:lnSpc>
                <a:spcPct val="90000"/>
              </a:lnSpc>
            </a:pPr>
            <a:r>
              <a:rPr lang="en-GB" sz="1300" dirty="0">
                <a:latin typeface="Arial Rounded MT Bold" panose="020F0704030504030204" pitchFamily="34" charset="0"/>
              </a:rPr>
              <a:t>“The role of an umpire is critical. They make sure everybody plays by the rules… But it is a limited role. Nobody ever went to a game to see the umpire”</a:t>
            </a:r>
          </a:p>
          <a:p>
            <a:pPr lvl="1">
              <a:lnSpc>
                <a:spcPct val="90000"/>
              </a:lnSpc>
              <a:buFont typeface="Wingdings" panose="05000000000000000000" pitchFamily="2" charset="2"/>
              <a:buChar char="q"/>
            </a:pPr>
            <a:r>
              <a:rPr lang="en-NZ" sz="1300" dirty="0"/>
              <a:t>The role of an umpire is to control the match, apply the rules and uphold the duty and care of players. This means keeping the game safe by being the judges of fair play.</a:t>
            </a:r>
          </a:p>
          <a:p>
            <a:pPr lvl="1">
              <a:lnSpc>
                <a:spcPct val="90000"/>
              </a:lnSpc>
              <a:buFont typeface="Wingdings" panose="05000000000000000000" pitchFamily="2" charset="2"/>
              <a:buChar char="q"/>
            </a:pPr>
            <a:r>
              <a:rPr lang="en-NZ" sz="1300" dirty="0"/>
              <a:t>Each umpire has the primary responsibility for decisions in one half of the field and is *only allowed to award a penalty corner, penalty stroke or goal in their own half; or a free hit to the defenders inside their circle. * can assist or make recommendations to the other umpire</a:t>
            </a:r>
          </a:p>
          <a:p>
            <a:pPr lvl="1">
              <a:lnSpc>
                <a:spcPct val="90000"/>
              </a:lnSpc>
              <a:buFont typeface="Wingdings" panose="05000000000000000000" pitchFamily="2" charset="2"/>
              <a:buChar char="q"/>
            </a:pPr>
            <a:r>
              <a:rPr lang="en-NZ" sz="1300" dirty="0"/>
              <a:t>Their duty is to protect skilful play and penalise offences.</a:t>
            </a:r>
          </a:p>
          <a:p>
            <a:pPr lvl="1">
              <a:lnSpc>
                <a:spcPct val="90000"/>
              </a:lnSpc>
              <a:buFont typeface="Wingdings" panose="05000000000000000000" pitchFamily="2" charset="2"/>
              <a:buChar char="q"/>
            </a:pPr>
            <a:r>
              <a:rPr lang="en-NZ" sz="1300" dirty="0"/>
              <a:t>Success can be measured by the degree in which the umpire keeps the game flowing within the rules, interfering as little as possible.</a:t>
            </a:r>
          </a:p>
          <a:p>
            <a:pPr marL="457200" lvl="1" indent="0">
              <a:lnSpc>
                <a:spcPct val="90000"/>
              </a:lnSpc>
              <a:buNone/>
            </a:pPr>
            <a:endParaRPr lang="en-NZ" sz="1300" dirty="0"/>
          </a:p>
        </p:txBody>
      </p:sp>
      <p:pic>
        <p:nvPicPr>
          <p:cNvPr id="4" name="Picture 3">
            <a:extLst>
              <a:ext uri="{FF2B5EF4-FFF2-40B4-BE49-F238E27FC236}">
                <a16:creationId xmlns:a16="http://schemas.microsoft.com/office/drawing/2014/main" id="{3B2E5E0A-F3B8-48BF-90E4-ECBB98BF6E4F}"/>
              </a:ext>
            </a:extLst>
          </p:cNvPr>
          <p:cNvPicPr>
            <a:picLocks noChangeAspect="1"/>
          </p:cNvPicPr>
          <p:nvPr/>
        </p:nvPicPr>
        <p:blipFill rotWithShape="1">
          <a:blip r:embed="rId2"/>
          <a:srcRect l="4334" r="898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5170292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64DE5-E280-4108-A429-5B6F0A27C8C4}"/>
              </a:ext>
            </a:extLst>
          </p:cNvPr>
          <p:cNvSpPr>
            <a:spLocks noGrp="1"/>
          </p:cNvSpPr>
          <p:nvPr>
            <p:ph type="title"/>
          </p:nvPr>
        </p:nvSpPr>
        <p:spPr>
          <a:xfrm>
            <a:off x="5536734" y="609600"/>
            <a:ext cx="3737268" cy="1320800"/>
          </a:xfrm>
        </p:spPr>
        <p:txBody>
          <a:bodyPr>
            <a:normAutofit/>
          </a:bodyPr>
          <a:lstStyle/>
          <a:p>
            <a:pPr>
              <a:lnSpc>
                <a:spcPct val="90000"/>
              </a:lnSpc>
            </a:pPr>
            <a:r>
              <a:rPr lang="en-GB" sz="3100"/>
              <a:t>Objectives to being a good umpire</a:t>
            </a:r>
            <a:endParaRPr lang="en-NZ" sz="3100"/>
          </a:p>
        </p:txBody>
      </p:sp>
      <p:sp>
        <p:nvSpPr>
          <p:cNvPr id="3" name="Content Placeholder 2">
            <a:extLst>
              <a:ext uri="{FF2B5EF4-FFF2-40B4-BE49-F238E27FC236}">
                <a16:creationId xmlns:a16="http://schemas.microsoft.com/office/drawing/2014/main" id="{46A4A1FF-7E7D-4D60-9B36-30A8D8478A83}"/>
              </a:ext>
            </a:extLst>
          </p:cNvPr>
          <p:cNvSpPr>
            <a:spLocks noGrp="1"/>
          </p:cNvSpPr>
          <p:nvPr>
            <p:ph idx="1"/>
          </p:nvPr>
        </p:nvSpPr>
        <p:spPr>
          <a:xfrm>
            <a:off x="5209563" y="2160589"/>
            <a:ext cx="4064439" cy="3880773"/>
          </a:xfrm>
        </p:spPr>
        <p:txBody>
          <a:bodyPr>
            <a:normAutofit fontScale="92500" lnSpcReduction="10000"/>
          </a:bodyPr>
          <a:lstStyle/>
          <a:p>
            <a:pPr>
              <a:lnSpc>
                <a:spcPct val="90000"/>
              </a:lnSpc>
            </a:pPr>
            <a:r>
              <a:rPr lang="en-GB" sz="1300" dirty="0">
                <a:latin typeface="Arial Rounded MT Bold" panose="020F0704030504030204" pitchFamily="34" charset="0"/>
              </a:rPr>
              <a:t>“Aim to become even better with each and every game”</a:t>
            </a:r>
          </a:p>
          <a:p>
            <a:pPr lvl="1">
              <a:lnSpc>
                <a:spcPct val="90000"/>
              </a:lnSpc>
              <a:buFont typeface="Wingdings" panose="05000000000000000000" pitchFamily="2" charset="2"/>
              <a:buChar char="q"/>
            </a:pPr>
            <a:r>
              <a:rPr lang="en-GB" sz="1300" dirty="0"/>
              <a:t>BE APPROACHABLE – by being approachable you can ease tension in the game. This can be achieved through a good connection with the players. Having a good understanding of the rules will help you a lot </a:t>
            </a:r>
            <a:r>
              <a:rPr lang="en-GB" sz="1300" dirty="0">
                <a:sym typeface="Wingdings" panose="05000000000000000000" pitchFamily="2" charset="2"/>
              </a:rPr>
              <a:t></a:t>
            </a:r>
          </a:p>
          <a:p>
            <a:pPr lvl="1">
              <a:lnSpc>
                <a:spcPct val="90000"/>
              </a:lnSpc>
              <a:buFont typeface="Wingdings" panose="05000000000000000000" pitchFamily="2" charset="2"/>
              <a:buChar char="q"/>
            </a:pPr>
            <a:r>
              <a:rPr lang="en-GB" sz="1300" dirty="0">
                <a:sym typeface="Wingdings" panose="05000000000000000000" pitchFamily="2" charset="2"/>
              </a:rPr>
              <a:t>BE YOUR SELF – an umpire should be themselves and not imitate anyone else, bring your own natural flare to the game and your umpiring. Show confidence and enjoy yourself, umpiring can be a lot of fun and very satisfying when done well.</a:t>
            </a:r>
          </a:p>
          <a:p>
            <a:pPr lvl="1">
              <a:lnSpc>
                <a:spcPct val="90000"/>
              </a:lnSpc>
              <a:buFont typeface="Wingdings" panose="05000000000000000000" pitchFamily="2" charset="2"/>
              <a:buChar char="q"/>
            </a:pPr>
            <a:r>
              <a:rPr lang="en-GB" sz="1300" dirty="0">
                <a:sym typeface="Wingdings" panose="05000000000000000000" pitchFamily="2" charset="2"/>
              </a:rPr>
              <a:t>LET THE GAME FLOW – as much as possible, allow the game to flow.</a:t>
            </a:r>
          </a:p>
          <a:p>
            <a:pPr lvl="1">
              <a:lnSpc>
                <a:spcPct val="90000"/>
              </a:lnSpc>
              <a:buFont typeface="Wingdings" panose="05000000000000000000" pitchFamily="2" charset="2"/>
              <a:buChar char="q"/>
            </a:pPr>
            <a:r>
              <a:rPr lang="en-GB" sz="1300" dirty="0">
                <a:sym typeface="Wingdings" panose="05000000000000000000" pitchFamily="2" charset="2"/>
              </a:rPr>
              <a:t>BE CONSISTENT – have consistency in your decision making over both teams.</a:t>
            </a:r>
          </a:p>
          <a:p>
            <a:pPr lvl="1">
              <a:lnSpc>
                <a:spcPct val="90000"/>
              </a:lnSpc>
              <a:buFont typeface="Wingdings" panose="05000000000000000000" pitchFamily="2" charset="2"/>
              <a:buChar char="q"/>
            </a:pPr>
            <a:r>
              <a:rPr lang="en-GB" sz="1300" dirty="0">
                <a:sym typeface="Wingdings" panose="05000000000000000000" pitchFamily="2" charset="2"/>
              </a:rPr>
              <a:t>STAY FOCUSSED &amp; IN CONTROL – The game is very fast, any lapse in concentration can be exposed very quickly.</a:t>
            </a:r>
          </a:p>
          <a:p>
            <a:pPr marL="457200" lvl="1" indent="0">
              <a:lnSpc>
                <a:spcPct val="90000"/>
              </a:lnSpc>
              <a:buNone/>
            </a:pPr>
            <a:endParaRPr lang="en-GB" sz="1300" dirty="0"/>
          </a:p>
          <a:p>
            <a:pPr lvl="1">
              <a:lnSpc>
                <a:spcPct val="90000"/>
              </a:lnSpc>
              <a:buFont typeface="Wingdings" panose="05000000000000000000" pitchFamily="2" charset="2"/>
              <a:buChar char="q"/>
            </a:pPr>
            <a:endParaRPr lang="en-GB" sz="1300" dirty="0"/>
          </a:p>
          <a:p>
            <a:pPr lvl="1">
              <a:lnSpc>
                <a:spcPct val="90000"/>
              </a:lnSpc>
            </a:pPr>
            <a:endParaRPr lang="en-NZ" sz="1300" dirty="0"/>
          </a:p>
        </p:txBody>
      </p:sp>
      <p:pic>
        <p:nvPicPr>
          <p:cNvPr id="5" name="Picture 4">
            <a:extLst>
              <a:ext uri="{FF2B5EF4-FFF2-40B4-BE49-F238E27FC236}">
                <a16:creationId xmlns:a16="http://schemas.microsoft.com/office/drawing/2014/main" id="{442165D2-2E7E-4C62-9B51-F31E00E2BB75}"/>
              </a:ext>
            </a:extLst>
          </p:cNvPr>
          <p:cNvPicPr>
            <a:picLocks noChangeAspect="1"/>
          </p:cNvPicPr>
          <p:nvPr/>
        </p:nvPicPr>
        <p:blipFill rotWithShape="1">
          <a:blip r:embed="rId2"/>
          <a:srcRect l="11683" r="34234" b="-1"/>
          <a:stretch/>
        </p:blipFill>
        <p:spPr>
          <a:xfrm>
            <a:off x="0" y="0"/>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1" name="Isosceles Triangle 3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1175668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A791F-BB41-4B4E-935F-08DFB968D75F}"/>
              </a:ext>
            </a:extLst>
          </p:cNvPr>
          <p:cNvSpPr>
            <a:spLocks noGrp="1"/>
          </p:cNvSpPr>
          <p:nvPr>
            <p:ph type="title"/>
          </p:nvPr>
        </p:nvSpPr>
        <p:spPr>
          <a:xfrm>
            <a:off x="5536734" y="609600"/>
            <a:ext cx="3737268" cy="1320800"/>
          </a:xfrm>
        </p:spPr>
        <p:txBody>
          <a:bodyPr>
            <a:normAutofit/>
          </a:bodyPr>
          <a:lstStyle/>
          <a:p>
            <a:r>
              <a:rPr lang="en-GB" dirty="0"/>
              <a:t>Attitude and Preparation</a:t>
            </a:r>
            <a:endParaRPr lang="en-NZ" dirty="0"/>
          </a:p>
        </p:txBody>
      </p:sp>
      <p:sp>
        <p:nvSpPr>
          <p:cNvPr id="3" name="Content Placeholder 2">
            <a:extLst>
              <a:ext uri="{FF2B5EF4-FFF2-40B4-BE49-F238E27FC236}">
                <a16:creationId xmlns:a16="http://schemas.microsoft.com/office/drawing/2014/main" id="{6099D69B-AF99-400C-B6AF-CBC64CCC6206}"/>
              </a:ext>
            </a:extLst>
          </p:cNvPr>
          <p:cNvSpPr>
            <a:spLocks noGrp="1"/>
          </p:cNvSpPr>
          <p:nvPr>
            <p:ph idx="1"/>
          </p:nvPr>
        </p:nvSpPr>
        <p:spPr>
          <a:xfrm>
            <a:off x="5209563" y="2160589"/>
            <a:ext cx="4064439" cy="3880773"/>
          </a:xfrm>
        </p:spPr>
        <p:txBody>
          <a:bodyPr>
            <a:normAutofit lnSpcReduction="10000"/>
          </a:bodyPr>
          <a:lstStyle/>
          <a:p>
            <a:pPr>
              <a:lnSpc>
                <a:spcPct val="90000"/>
              </a:lnSpc>
              <a:buFont typeface="Wingdings" panose="05000000000000000000" pitchFamily="2" charset="2"/>
              <a:buChar char="Ø"/>
            </a:pPr>
            <a:r>
              <a:rPr lang="en-GB" sz="1400" dirty="0">
                <a:latin typeface="Arial Rounded MT Bold" panose="020F0704030504030204" pitchFamily="34" charset="0"/>
              </a:rPr>
              <a:t>“Players will react and behave according to the attitude you demonstrate”</a:t>
            </a:r>
          </a:p>
          <a:p>
            <a:pPr lvl="1">
              <a:lnSpc>
                <a:spcPct val="90000"/>
              </a:lnSpc>
              <a:buFont typeface="Wingdings" panose="05000000000000000000" pitchFamily="2" charset="2"/>
              <a:buChar char="q"/>
            </a:pPr>
            <a:r>
              <a:rPr lang="en-GB" sz="1400" dirty="0"/>
              <a:t>Be appropriately dressed (check with COHA for vests), look like umpires</a:t>
            </a:r>
          </a:p>
          <a:p>
            <a:pPr lvl="1">
              <a:lnSpc>
                <a:spcPct val="90000"/>
              </a:lnSpc>
              <a:buFont typeface="Wingdings" panose="05000000000000000000" pitchFamily="2" charset="2"/>
              <a:buChar char="q"/>
            </a:pPr>
            <a:r>
              <a:rPr lang="en-GB" sz="1400" dirty="0"/>
              <a:t>Arrive in time for your games, try to be there 10-15 mins prior to the start of the game ready to go.</a:t>
            </a:r>
          </a:p>
          <a:p>
            <a:pPr lvl="1">
              <a:lnSpc>
                <a:spcPct val="90000"/>
              </a:lnSpc>
              <a:buFont typeface="Wingdings" panose="05000000000000000000" pitchFamily="2" charset="2"/>
              <a:buChar char="q"/>
            </a:pPr>
            <a:r>
              <a:rPr lang="en-GB" sz="1400" dirty="0"/>
              <a:t>Seek out your mentor / buddy, find the other umpire and brief each other prior to the captains coming on.</a:t>
            </a:r>
          </a:p>
          <a:p>
            <a:pPr lvl="1">
              <a:lnSpc>
                <a:spcPct val="90000"/>
              </a:lnSpc>
              <a:buFont typeface="Wingdings" panose="05000000000000000000" pitchFamily="2" charset="2"/>
              <a:buChar char="q"/>
            </a:pPr>
            <a:r>
              <a:rPr lang="en-GB" sz="1400" dirty="0"/>
              <a:t>Show interest and concentration for the entire game, it can be harder to umpire a slower game than a fast one, can be easy to get caught out.</a:t>
            </a:r>
          </a:p>
          <a:p>
            <a:pPr lvl="1">
              <a:lnSpc>
                <a:spcPct val="90000"/>
              </a:lnSpc>
              <a:buFont typeface="Wingdings" panose="05000000000000000000" pitchFamily="2" charset="2"/>
              <a:buChar char="q"/>
            </a:pPr>
            <a:r>
              <a:rPr lang="en-GB" sz="1400" dirty="0"/>
              <a:t>Always be fair, do not pre judge games, teams or individuals on past performances or events.</a:t>
            </a:r>
          </a:p>
          <a:p>
            <a:pPr marL="457200" lvl="1" indent="0">
              <a:lnSpc>
                <a:spcPct val="90000"/>
              </a:lnSpc>
              <a:buNone/>
            </a:pPr>
            <a:endParaRPr lang="en-NZ" sz="1400" dirty="0"/>
          </a:p>
        </p:txBody>
      </p:sp>
      <p:pic>
        <p:nvPicPr>
          <p:cNvPr id="4" name="Picture 3">
            <a:extLst>
              <a:ext uri="{FF2B5EF4-FFF2-40B4-BE49-F238E27FC236}">
                <a16:creationId xmlns:a16="http://schemas.microsoft.com/office/drawing/2014/main" id="{0E1C1C61-40C2-4CDE-A24C-8392F35421AD}"/>
              </a:ext>
            </a:extLst>
          </p:cNvPr>
          <p:cNvPicPr>
            <a:picLocks noChangeAspect="1"/>
          </p:cNvPicPr>
          <p:nvPr/>
        </p:nvPicPr>
        <p:blipFill rotWithShape="1">
          <a:blip r:embed="rId2"/>
          <a:srcRect l="35917" r="14917"/>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0" name="Isosceles Triangle 2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5247400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CAD92-24D6-4147-9A06-6CA82573F684}"/>
              </a:ext>
            </a:extLst>
          </p:cNvPr>
          <p:cNvSpPr>
            <a:spLocks noGrp="1"/>
          </p:cNvSpPr>
          <p:nvPr>
            <p:ph type="title"/>
          </p:nvPr>
        </p:nvSpPr>
        <p:spPr>
          <a:xfrm>
            <a:off x="5536734" y="609600"/>
            <a:ext cx="3737268" cy="1320800"/>
          </a:xfrm>
        </p:spPr>
        <p:txBody>
          <a:bodyPr>
            <a:normAutofit/>
          </a:bodyPr>
          <a:lstStyle/>
          <a:p>
            <a:r>
              <a:rPr lang="en-GB" dirty="0"/>
              <a:t>Positioning and area of control</a:t>
            </a:r>
            <a:endParaRPr lang="en-NZ" dirty="0"/>
          </a:p>
        </p:txBody>
      </p:sp>
      <p:sp>
        <p:nvSpPr>
          <p:cNvPr id="3" name="Content Placeholder 2">
            <a:extLst>
              <a:ext uri="{FF2B5EF4-FFF2-40B4-BE49-F238E27FC236}">
                <a16:creationId xmlns:a16="http://schemas.microsoft.com/office/drawing/2014/main" id="{23CA04FA-2F49-4F11-BE8B-41B0C72A0180}"/>
              </a:ext>
            </a:extLst>
          </p:cNvPr>
          <p:cNvSpPr>
            <a:spLocks noGrp="1"/>
          </p:cNvSpPr>
          <p:nvPr>
            <p:ph idx="1"/>
          </p:nvPr>
        </p:nvSpPr>
        <p:spPr>
          <a:xfrm>
            <a:off x="5209563" y="2160589"/>
            <a:ext cx="4064439" cy="3880773"/>
          </a:xfrm>
        </p:spPr>
        <p:txBody>
          <a:bodyPr>
            <a:normAutofit/>
          </a:bodyPr>
          <a:lstStyle/>
          <a:p>
            <a:pPr>
              <a:lnSpc>
                <a:spcPct val="90000"/>
              </a:lnSpc>
              <a:buFont typeface="Wingdings" panose="05000000000000000000" pitchFamily="2" charset="2"/>
              <a:buChar char="q"/>
            </a:pPr>
            <a:r>
              <a:rPr lang="en-GB" sz="1100"/>
              <a:t>Never guess decisions – Good positioning between yourself and the other umpire (a 45 degree angle), along with cooperation will ensure you are not guessing.</a:t>
            </a:r>
          </a:p>
          <a:p>
            <a:pPr>
              <a:lnSpc>
                <a:spcPct val="90000"/>
              </a:lnSpc>
              <a:buFont typeface="Wingdings" panose="05000000000000000000" pitchFamily="2" charset="2"/>
              <a:buChar char="q"/>
            </a:pPr>
            <a:r>
              <a:rPr lang="en-GB" sz="1100"/>
              <a:t>16 yard hits – never stand ahead of the play or inline with the hitter.</a:t>
            </a:r>
          </a:p>
          <a:p>
            <a:pPr>
              <a:lnSpc>
                <a:spcPct val="90000"/>
              </a:lnSpc>
              <a:buFont typeface="Wingdings" panose="05000000000000000000" pitchFamily="2" charset="2"/>
              <a:buChar char="q"/>
            </a:pPr>
            <a:r>
              <a:rPr lang="en-GB" sz="1100"/>
              <a:t>Anticipate play – scan off the ball, read the play, this will help you stay ahead.</a:t>
            </a:r>
            <a:r>
              <a:rPr lang="en-NZ" sz="1100"/>
              <a:t> Generally try to stay ahead of play, even if it means you have to sprint to get there. You can rest once your in position.</a:t>
            </a:r>
          </a:p>
          <a:p>
            <a:pPr>
              <a:lnSpc>
                <a:spcPct val="90000"/>
              </a:lnSpc>
              <a:buFont typeface="Wingdings" panose="05000000000000000000" pitchFamily="2" charset="2"/>
              <a:buChar char="q"/>
            </a:pPr>
            <a:r>
              <a:rPr lang="en-NZ" sz="1100"/>
              <a:t>Positioning in the circle is critical. Correct decisions here are necessary to maintain control of the match, as well as having major effects on its outcome. Do not be afraid to get close to the play/players. Within reason, the closer you are the more you will see.</a:t>
            </a:r>
          </a:p>
          <a:p>
            <a:pPr>
              <a:lnSpc>
                <a:spcPct val="90000"/>
              </a:lnSpc>
              <a:buFont typeface="Wingdings" panose="05000000000000000000" pitchFamily="2" charset="2"/>
              <a:buChar char="q"/>
            </a:pPr>
            <a:r>
              <a:rPr lang="en-NZ" sz="1100"/>
              <a:t>If you have to crouch down or squat to see (especially in the circle) then you are not in the right position, move yourself around until you can see clearly.</a:t>
            </a:r>
            <a:endParaRPr lang="en-GB" sz="1100"/>
          </a:p>
        </p:txBody>
      </p:sp>
      <p:pic>
        <p:nvPicPr>
          <p:cNvPr id="5" name="Picture 4">
            <a:extLst>
              <a:ext uri="{FF2B5EF4-FFF2-40B4-BE49-F238E27FC236}">
                <a16:creationId xmlns:a16="http://schemas.microsoft.com/office/drawing/2014/main" id="{3DEA2825-0FFE-43AB-8257-3B6843787EFB}"/>
              </a:ext>
            </a:extLst>
          </p:cNvPr>
          <p:cNvPicPr>
            <a:picLocks noChangeAspect="1"/>
          </p:cNvPicPr>
          <p:nvPr/>
        </p:nvPicPr>
        <p:blipFill rotWithShape="1">
          <a:blip r:embed="rId2"/>
          <a:srcRect r="1" b="15028"/>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6" name="Isosceles Triangle 35">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4934035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49471-B954-49DD-A2B1-8DEA102523C3}"/>
              </a:ext>
            </a:extLst>
          </p:cNvPr>
          <p:cNvSpPr>
            <a:spLocks noGrp="1"/>
          </p:cNvSpPr>
          <p:nvPr>
            <p:ph type="title"/>
          </p:nvPr>
        </p:nvSpPr>
        <p:spPr>
          <a:xfrm>
            <a:off x="5536734" y="609600"/>
            <a:ext cx="3737268" cy="1320800"/>
          </a:xfrm>
        </p:spPr>
        <p:txBody>
          <a:bodyPr>
            <a:normAutofit/>
          </a:bodyPr>
          <a:lstStyle/>
          <a:p>
            <a:pPr>
              <a:lnSpc>
                <a:spcPct val="90000"/>
              </a:lnSpc>
            </a:pPr>
            <a:r>
              <a:rPr lang="en-GB" sz="2800"/>
              <a:t>Positioning and area of control (cont.’)</a:t>
            </a:r>
            <a:endParaRPr lang="en-NZ" sz="2800"/>
          </a:p>
        </p:txBody>
      </p:sp>
      <p:sp>
        <p:nvSpPr>
          <p:cNvPr id="3" name="Content Placeholder 2">
            <a:extLst>
              <a:ext uri="{FF2B5EF4-FFF2-40B4-BE49-F238E27FC236}">
                <a16:creationId xmlns:a16="http://schemas.microsoft.com/office/drawing/2014/main" id="{8382ABE5-ABF8-4903-A586-CB085B9A36D4}"/>
              </a:ext>
            </a:extLst>
          </p:cNvPr>
          <p:cNvSpPr>
            <a:spLocks noGrp="1"/>
          </p:cNvSpPr>
          <p:nvPr>
            <p:ph idx="1"/>
          </p:nvPr>
        </p:nvSpPr>
        <p:spPr>
          <a:xfrm>
            <a:off x="5209563" y="2160589"/>
            <a:ext cx="4064439" cy="3880773"/>
          </a:xfrm>
        </p:spPr>
        <p:txBody>
          <a:bodyPr>
            <a:normAutofit/>
          </a:bodyPr>
          <a:lstStyle/>
          <a:p>
            <a:pPr>
              <a:lnSpc>
                <a:spcPct val="90000"/>
              </a:lnSpc>
              <a:buFont typeface="Wingdings" panose="05000000000000000000" pitchFamily="2" charset="2"/>
              <a:buChar char="q"/>
            </a:pPr>
            <a:r>
              <a:rPr lang="en-GB" sz="1300" dirty="0"/>
              <a:t>For decisions bordering the umpires area of control, jurisdiction is generally given to whichever umpire the play is coming towards.</a:t>
            </a:r>
          </a:p>
          <a:p>
            <a:pPr>
              <a:lnSpc>
                <a:spcPct val="90000"/>
              </a:lnSpc>
              <a:buFont typeface="Wingdings" panose="05000000000000000000" pitchFamily="2" charset="2"/>
              <a:buChar char="q"/>
            </a:pPr>
            <a:r>
              <a:rPr lang="en-GB" sz="1300" dirty="0"/>
              <a:t>Double whistling can be avoided by communication, cooperation and eye contact with your fellow umpire.</a:t>
            </a:r>
          </a:p>
          <a:p>
            <a:pPr>
              <a:lnSpc>
                <a:spcPct val="90000"/>
              </a:lnSpc>
              <a:buFont typeface="Wingdings" panose="05000000000000000000" pitchFamily="2" charset="2"/>
              <a:buChar char="q"/>
            </a:pPr>
            <a:r>
              <a:rPr lang="en-GB" sz="1300" dirty="0"/>
              <a:t>Chasing the play and being constantly caught out of position can contribute to overall poor umpiring.</a:t>
            </a:r>
            <a:r>
              <a:rPr lang="en-NZ" sz="1300" dirty="0"/>
              <a:t> Sometimes this cant be helped if the attacking team get a quick breakaways, in this case do your best to catch up and get ahead.</a:t>
            </a:r>
          </a:p>
          <a:p>
            <a:pPr>
              <a:lnSpc>
                <a:spcPct val="90000"/>
              </a:lnSpc>
              <a:buFont typeface="Wingdings" panose="05000000000000000000" pitchFamily="2" charset="2"/>
              <a:buChar char="q"/>
            </a:pPr>
            <a:r>
              <a:rPr lang="en-NZ" sz="1300" dirty="0"/>
              <a:t>Position is individual, everyone is different. Your height and or speed may allow you to modify where you stand.</a:t>
            </a:r>
          </a:p>
          <a:p>
            <a:pPr>
              <a:lnSpc>
                <a:spcPct val="90000"/>
              </a:lnSpc>
              <a:buFont typeface="Wingdings" panose="05000000000000000000" pitchFamily="2" charset="2"/>
              <a:buChar char="q"/>
            </a:pPr>
            <a:r>
              <a:rPr lang="en-NZ" sz="1300" dirty="0"/>
              <a:t>Most of all, your ability to read the game will enable you to get in the best position.</a:t>
            </a:r>
          </a:p>
          <a:p>
            <a:pPr>
              <a:lnSpc>
                <a:spcPct val="90000"/>
              </a:lnSpc>
              <a:buFont typeface="Wingdings" panose="05000000000000000000" pitchFamily="2" charset="2"/>
              <a:buChar char="q"/>
            </a:pPr>
            <a:endParaRPr lang="en-GB" sz="1300" dirty="0"/>
          </a:p>
        </p:txBody>
      </p:sp>
      <p:pic>
        <p:nvPicPr>
          <p:cNvPr id="4" name="Picture 3">
            <a:extLst>
              <a:ext uri="{FF2B5EF4-FFF2-40B4-BE49-F238E27FC236}">
                <a16:creationId xmlns:a16="http://schemas.microsoft.com/office/drawing/2014/main" id="{905EB8B5-72F5-434C-9FCC-A55748D75480}"/>
              </a:ext>
            </a:extLst>
          </p:cNvPr>
          <p:cNvPicPr>
            <a:picLocks noChangeAspect="1"/>
          </p:cNvPicPr>
          <p:nvPr/>
        </p:nvPicPr>
        <p:blipFill rotWithShape="1">
          <a:blip r:embed="rId2"/>
          <a:srcRect l="16247" r="31242"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1375123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07AA-38DC-419D-8319-52AB4845F049}"/>
              </a:ext>
            </a:extLst>
          </p:cNvPr>
          <p:cNvSpPr>
            <a:spLocks noGrp="1"/>
          </p:cNvSpPr>
          <p:nvPr>
            <p:ph type="title"/>
          </p:nvPr>
        </p:nvSpPr>
        <p:spPr>
          <a:xfrm>
            <a:off x="5536734" y="609600"/>
            <a:ext cx="3737268" cy="1320800"/>
          </a:xfrm>
        </p:spPr>
        <p:txBody>
          <a:bodyPr>
            <a:normAutofit/>
          </a:bodyPr>
          <a:lstStyle/>
          <a:p>
            <a:pPr>
              <a:lnSpc>
                <a:spcPct val="90000"/>
              </a:lnSpc>
            </a:pPr>
            <a:r>
              <a:rPr lang="en-GB" sz="2800"/>
              <a:t>Positioning and area of control (cont.’)</a:t>
            </a:r>
            <a:endParaRPr lang="en-NZ" sz="2800"/>
          </a:p>
        </p:txBody>
      </p:sp>
      <p:sp>
        <p:nvSpPr>
          <p:cNvPr id="3" name="Content Placeholder 2">
            <a:extLst>
              <a:ext uri="{FF2B5EF4-FFF2-40B4-BE49-F238E27FC236}">
                <a16:creationId xmlns:a16="http://schemas.microsoft.com/office/drawing/2014/main" id="{01DE5EFA-60EB-4797-BCA7-9E774971C396}"/>
              </a:ext>
            </a:extLst>
          </p:cNvPr>
          <p:cNvSpPr>
            <a:spLocks noGrp="1"/>
          </p:cNvSpPr>
          <p:nvPr>
            <p:ph idx="1"/>
          </p:nvPr>
        </p:nvSpPr>
        <p:spPr>
          <a:xfrm>
            <a:off x="5209563" y="2160589"/>
            <a:ext cx="4064439" cy="3880773"/>
          </a:xfrm>
        </p:spPr>
        <p:txBody>
          <a:bodyPr>
            <a:normAutofit/>
          </a:bodyPr>
          <a:lstStyle/>
          <a:p>
            <a:pPr>
              <a:lnSpc>
                <a:spcPct val="90000"/>
              </a:lnSpc>
              <a:buFont typeface="Wingdings" panose="05000000000000000000" pitchFamily="2" charset="2"/>
              <a:buChar char="q"/>
            </a:pPr>
            <a:r>
              <a:rPr lang="en-GB" sz="1500"/>
              <a:t>When following the ball out of your end do not get too close, make sure you cover the line when coming out of your area on the LEFT hand side. Stay more to the midfield when play exits down the RIGHT.</a:t>
            </a:r>
          </a:p>
          <a:p>
            <a:pPr>
              <a:lnSpc>
                <a:spcPct val="90000"/>
              </a:lnSpc>
              <a:buFont typeface="Wingdings" panose="05000000000000000000" pitchFamily="2" charset="2"/>
              <a:buChar char="q"/>
            </a:pPr>
            <a:r>
              <a:rPr lang="en-GB" sz="1500"/>
              <a:t>There is no doubt an umpire who appears to be right on the spot will sell a decision better than one some distance away. This means the closer you are to the play, the easier it is to sell your decision and the more you will see.</a:t>
            </a:r>
          </a:p>
          <a:p>
            <a:pPr>
              <a:lnSpc>
                <a:spcPct val="90000"/>
              </a:lnSpc>
              <a:buFont typeface="Wingdings" panose="05000000000000000000" pitchFamily="2" charset="2"/>
              <a:buChar char="q"/>
            </a:pPr>
            <a:r>
              <a:rPr lang="en-GB" sz="1500"/>
              <a:t>Whilst umpiring, try to keep a 45 degree angle from your co-umpire. This will help with vision of the play and assist with easy location of your other umpire when in need of assistance.</a:t>
            </a:r>
            <a:endParaRPr lang="en-NZ" sz="1500"/>
          </a:p>
        </p:txBody>
      </p:sp>
      <p:pic>
        <p:nvPicPr>
          <p:cNvPr id="4" name="Picture 3">
            <a:extLst>
              <a:ext uri="{FF2B5EF4-FFF2-40B4-BE49-F238E27FC236}">
                <a16:creationId xmlns:a16="http://schemas.microsoft.com/office/drawing/2014/main" id="{874F9F73-7B60-4576-87A9-45F50CB652CF}"/>
              </a:ext>
            </a:extLst>
          </p:cNvPr>
          <p:cNvPicPr>
            <a:picLocks noChangeAspect="1"/>
          </p:cNvPicPr>
          <p:nvPr/>
        </p:nvPicPr>
        <p:blipFill rotWithShape="1">
          <a:blip r:embed="rId2"/>
          <a:srcRect l="25915" r="24723"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4573193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B58277-F8DF-46FF-84EC-EF41B835E6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1797</Words>
  <Application>Microsoft Office PowerPoint</Application>
  <PresentationFormat>Widescreen</PresentationFormat>
  <Paragraphs>103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Rounded MT Bold</vt:lpstr>
      <vt:lpstr>Trebuchet MS</vt:lpstr>
      <vt:lpstr>Wingdings</vt:lpstr>
      <vt:lpstr>Wingdings 3</vt:lpstr>
      <vt:lpstr>Facet</vt:lpstr>
      <vt:lpstr>Central Otago Hockey Umpires Briefing 2020</vt:lpstr>
      <vt:lpstr>Welcome</vt:lpstr>
      <vt:lpstr>Agenda</vt:lpstr>
      <vt:lpstr>The Role of an umpire in hockey</vt:lpstr>
      <vt:lpstr>Objectives to being a good umpire</vt:lpstr>
      <vt:lpstr>Attitude and Preparation</vt:lpstr>
      <vt:lpstr>Positioning and area of control</vt:lpstr>
      <vt:lpstr>Positioning and area of control (cont.’)</vt:lpstr>
      <vt:lpstr>Positioning and area of control (cont.’)</vt:lpstr>
      <vt:lpstr>Cooperation with fellow umpire</vt:lpstr>
      <vt:lpstr>Communication</vt:lpstr>
      <vt:lpstr>Signalling</vt:lpstr>
      <vt:lpstr>Consistency</vt:lpstr>
      <vt:lpstr>Control</vt:lpstr>
      <vt:lpstr>Control – trouble from the side-line</vt:lpstr>
      <vt:lpstr>Rule review + 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2020-06-24T00:45:04Z</dcterms:created>
  <dcterms:modified xsi:type="dcterms:W3CDTF">2020-06-29T21:38:17Z</dcterms:modified>
</cp:coreProperties>
</file>